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82" r:id="rId3"/>
    <p:sldId id="313" r:id="rId4"/>
    <p:sldId id="281" r:id="rId5"/>
    <p:sldId id="283" r:id="rId6"/>
    <p:sldId id="284" r:id="rId7"/>
    <p:sldId id="285" r:id="rId8"/>
    <p:sldId id="286" r:id="rId9"/>
    <p:sldId id="290" r:id="rId10"/>
    <p:sldId id="291" r:id="rId11"/>
    <p:sldId id="292" r:id="rId12"/>
    <p:sldId id="288" r:id="rId13"/>
    <p:sldId id="289" r:id="rId14"/>
    <p:sldId id="309" r:id="rId15"/>
    <p:sldId id="299" r:id="rId16"/>
    <p:sldId id="300" r:id="rId17"/>
    <p:sldId id="301" r:id="rId18"/>
    <p:sldId id="302" r:id="rId19"/>
    <p:sldId id="303" r:id="rId20"/>
    <p:sldId id="306" r:id="rId21"/>
    <p:sldId id="287" r:id="rId22"/>
    <p:sldId id="293" r:id="rId23"/>
    <p:sldId id="294" r:id="rId24"/>
    <p:sldId id="296" r:id="rId25"/>
    <p:sldId id="297" r:id="rId26"/>
    <p:sldId id="298" r:id="rId27"/>
    <p:sldId id="304" r:id="rId28"/>
    <p:sldId id="305" r:id="rId29"/>
    <p:sldId id="307" r:id="rId30"/>
    <p:sldId id="308" r:id="rId31"/>
    <p:sldId id="310" r:id="rId32"/>
    <p:sldId id="311" r:id="rId33"/>
    <p:sldId id="312" r:id="rId34"/>
    <p:sldId id="260"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6" autoAdjust="0"/>
  </p:normalViewPr>
  <p:slideViewPr>
    <p:cSldViewPr>
      <p:cViewPr>
        <p:scale>
          <a:sx n="70" d="100"/>
          <a:sy n="70" d="100"/>
        </p:scale>
        <p:origin x="972" y="41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184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3836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012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892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646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0084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5677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8167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6119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原始数</a:t>
            </a:r>
            <a:r>
              <a:rPr lang="zh-CN" altLang="en-US" dirty="0" smtClean="0"/>
              <a:t>据简单概览</a:t>
            </a:r>
            <a:endParaRPr lang="zh-CN" altLang="en-US" dirty="0" smtClean="0"/>
          </a:p>
        </p:txBody>
      </p:sp>
      <p:sp>
        <p:nvSpPr>
          <p:cNvPr id="2" name="TextBox 1"/>
          <p:cNvSpPr txBox="1"/>
          <p:nvPr/>
        </p:nvSpPr>
        <p:spPr>
          <a:xfrm>
            <a:off x="310680" y="2465512"/>
            <a:ext cx="7128792"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之中，选中想要进行统计的原始文件列表，在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原始数据列表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文件夹上通过鼠标右键，弹出右键菜单，选择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显示概览</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程序将会将所选中的文件列表的概览信息显示出来：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Source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为原始数据的文件名</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Ms1_scans</a:t>
            </a:r>
            <a:r>
              <a:rPr lang="zh-CN" altLang="en-US" dirty="0" smtClean="0"/>
              <a:t>为一级质谱扫描帧的数量</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msn_scans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为二级质谱扫描帧的数量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Rtmin</a:t>
            </a:r>
            <a:r>
              <a:rPr lang="zh-CN" altLang="en-US" dirty="0" smtClean="0"/>
              <a:t>原始数据中的起始保留时间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Rtmax</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原始数据中的最大检测保留时间</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Total_ions</a:t>
            </a:r>
            <a:r>
              <a:rPr lang="zh-CN" altLang="en-US" dirty="0" smtClean="0"/>
              <a:t>原始数据之中所有的离子响应度值得总和</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Base_peak</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原始数据之中，响应度值最高的离子峰的质荷比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值</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err="1" smtClean="0"/>
              <a:t>Max_intensity</a:t>
            </a:r>
            <a:r>
              <a:rPr lang="zh-CN" altLang="en-US" dirty="0" smtClean="0"/>
              <a:t>原始数据之中最高的响应度值</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 name="Picture 2"/>
          <p:cNvPicPr>
            <a:picLocks noChangeAspect="1"/>
          </p:cNvPicPr>
          <p:nvPr/>
        </p:nvPicPr>
        <p:blipFill>
          <a:blip r:embed="rId5"/>
          <a:stretch>
            <a:fillRect/>
          </a:stretch>
        </p:blipFill>
        <p:spPr>
          <a:xfrm>
            <a:off x="7590388" y="2026722"/>
            <a:ext cx="16793612" cy="11369663"/>
          </a:xfrm>
          <a:prstGeom prst="rect">
            <a:avLst/>
          </a:prstGeom>
        </p:spPr>
      </p:pic>
    </p:spTree>
    <p:extLst>
      <p:ext uri="{BB962C8B-B14F-4D97-AF65-F5344CB8AC3E}">
        <p14:creationId xmlns:p14="http://schemas.microsoft.com/office/powerpoint/2010/main" val="224690948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742004"/>
            <a:ext cx="6291897" cy="65659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4945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en-US" altLang="zh-CN" dirty="0" smtClean="0"/>
              <a:t>GCMS</a:t>
            </a:r>
            <a:r>
              <a:rPr lang="zh-CN" altLang="en-US" dirty="0" smtClean="0"/>
              <a:t>数据</a:t>
            </a:r>
            <a:endParaRPr lang="zh-CN" altLang="en-US" dirty="0" smtClean="0"/>
          </a:p>
        </p:txBody>
      </p:sp>
      <p:pic>
        <p:nvPicPr>
          <p:cNvPr id="2" name="Picture 1"/>
          <p:cNvPicPr>
            <a:picLocks noChangeAspect="1"/>
          </p:cNvPicPr>
          <p:nvPr/>
        </p:nvPicPr>
        <p:blipFill>
          <a:blip r:embed="rId5"/>
          <a:stretch>
            <a:fillRect/>
          </a:stretch>
        </p:blipFill>
        <p:spPr>
          <a:xfrm>
            <a:off x="6359352" y="521296"/>
            <a:ext cx="7008465" cy="3240360"/>
          </a:xfrm>
          <a:prstGeom prst="rect">
            <a:avLst/>
          </a:prstGeom>
        </p:spPr>
      </p:pic>
      <p:pic>
        <p:nvPicPr>
          <p:cNvPr id="3" name="Picture 2"/>
          <p:cNvPicPr>
            <a:picLocks noChangeAspect="1"/>
          </p:cNvPicPr>
          <p:nvPr/>
        </p:nvPicPr>
        <p:blipFill>
          <a:blip r:embed="rId6"/>
          <a:stretch>
            <a:fillRect/>
          </a:stretch>
        </p:blipFill>
        <p:spPr>
          <a:xfrm>
            <a:off x="15491532" y="521296"/>
            <a:ext cx="3384376" cy="3384376"/>
          </a:xfrm>
          <a:prstGeom prst="rect">
            <a:avLst/>
          </a:prstGeom>
        </p:spPr>
      </p:pic>
      <p:pic>
        <p:nvPicPr>
          <p:cNvPr id="4" name="Picture 3"/>
          <p:cNvPicPr>
            <a:picLocks noChangeAspect="1"/>
          </p:cNvPicPr>
          <p:nvPr/>
        </p:nvPicPr>
        <p:blipFill>
          <a:blip r:embed="rId7"/>
          <a:stretch>
            <a:fillRect/>
          </a:stretch>
        </p:blipFill>
        <p:spPr>
          <a:xfrm>
            <a:off x="8097189" y="4265712"/>
            <a:ext cx="13086165" cy="9289032"/>
          </a:xfrm>
          <a:prstGeom prst="rect">
            <a:avLst/>
          </a:prstGeom>
        </p:spPr>
      </p:pic>
      <p:sp>
        <p:nvSpPr>
          <p:cNvPr id="8" name="椭圆 7"/>
          <p:cNvSpPr/>
          <p:nvPr/>
        </p:nvSpPr>
        <p:spPr>
          <a:xfrm>
            <a:off x="6143328" y="34202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椭圆 7"/>
          <p:cNvSpPr/>
          <p:nvPr/>
        </p:nvSpPr>
        <p:spPr>
          <a:xfrm>
            <a:off x="19086200" y="322287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7"/>
          <p:cNvSpPr/>
          <p:nvPr/>
        </p:nvSpPr>
        <p:spPr>
          <a:xfrm>
            <a:off x="8951640" y="1175454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454696" y="4473116"/>
            <a:ext cx="7550659"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GCMS</a:t>
            </a:r>
            <a:r>
              <a:rPr lang="zh-CN" altLang="en-US" dirty="0" smtClean="0"/>
              <a:t>原始数据查看主要针对靶向</a:t>
            </a:r>
            <a:r>
              <a:rPr lang="en-US" altLang="zh-CN" dirty="0" smtClean="0"/>
              <a:t>GCMS</a:t>
            </a:r>
            <a:r>
              <a:rPr lang="zh-CN" altLang="en-US" dirty="0" smtClean="0"/>
              <a:t>数据的查看，同时也兼容非靶</a:t>
            </a:r>
            <a:r>
              <a:rPr lang="en-US" altLang="zh-CN" dirty="0" smtClean="0"/>
              <a:t>GCMS</a:t>
            </a:r>
            <a:r>
              <a:rPr lang="zh-CN" altLang="en-US" dirty="0" smtClean="0"/>
              <a:t>原始数据，数据查看步骤：</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在数据工具箱标签页，点击</a:t>
            </a:r>
            <a:r>
              <a:rPr lang="en-US" altLang="zh-CN" dirty="0" smtClean="0"/>
              <a:t>【Explorers】</a:t>
            </a:r>
            <a:r>
              <a:rPr lang="zh-CN" altLang="en-US" dirty="0" smtClean="0"/>
              <a:t>下拉框，选中</a:t>
            </a:r>
            <a:r>
              <a:rPr lang="en-US" altLang="zh-CN" dirty="0" smtClean="0"/>
              <a:t>【GCMS</a:t>
            </a:r>
            <a:r>
              <a:rPr lang="zh-CN" altLang="en-US" dirty="0" smtClean="0"/>
              <a:t>浏览器</a:t>
            </a:r>
            <a:r>
              <a:rPr lang="en-US" altLang="zh-CN" dirty="0" smtClean="0"/>
              <a:t>】</a:t>
            </a:r>
            <a:r>
              <a:rPr lang="zh-CN" altLang="en-US" dirty="0" smtClean="0"/>
              <a:t>即可打开</a:t>
            </a:r>
            <a:r>
              <a:rPr lang="en-US" altLang="zh-CN" dirty="0" smtClean="0"/>
              <a:t>GCMS</a:t>
            </a:r>
            <a:r>
              <a:rPr lang="zh-CN" altLang="en-US" dirty="0" smtClean="0"/>
              <a:t>文件列表</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en-US" altLang="zh-CN" dirty="0" smtClean="0"/>
              <a:t>GCMS</a:t>
            </a:r>
            <a:r>
              <a:rPr lang="zh-CN" altLang="en-US" dirty="0" smtClean="0"/>
              <a:t>文件列表之中通过鼠标右键，点击右键菜单中的</a:t>
            </a:r>
            <a:r>
              <a:rPr lang="en-US" altLang="zh-CN" dirty="0" smtClean="0"/>
              <a:t>【</a:t>
            </a:r>
            <a:r>
              <a:rPr lang="zh-CN" altLang="en-US" dirty="0" smtClean="0"/>
              <a:t>导入文件</a:t>
            </a:r>
            <a:r>
              <a:rPr lang="en-US" altLang="zh-CN" dirty="0" smtClean="0"/>
              <a:t>】</a:t>
            </a:r>
            <a:r>
              <a:rPr lang="zh-CN" altLang="en-US" dirty="0" smtClean="0"/>
              <a:t>进行</a:t>
            </a:r>
            <a:r>
              <a:rPr lang="en-US" altLang="zh-CN" dirty="0" smtClean="0"/>
              <a:t>GCMS</a:t>
            </a:r>
            <a:r>
              <a:rPr lang="zh-CN" altLang="en-US" dirty="0" smtClean="0"/>
              <a:t>数据文件的打开。目前</a:t>
            </a:r>
            <a:r>
              <a:rPr lang="en-US" altLang="zh-CN" dirty="0" smtClean="0"/>
              <a:t>GCMS</a:t>
            </a:r>
            <a:r>
              <a:rPr lang="zh-CN" altLang="en-US" dirty="0" smtClean="0"/>
              <a:t>数据查看支持安捷伦</a:t>
            </a:r>
            <a:r>
              <a:rPr lang="en-US" altLang="zh-CN" dirty="0" smtClean="0"/>
              <a:t>CDF</a:t>
            </a:r>
            <a:r>
              <a:rPr lang="zh-CN" altLang="en-US" dirty="0" smtClean="0"/>
              <a:t>文件，赛默飞</a:t>
            </a:r>
            <a:r>
              <a:rPr lang="en-US" altLang="zh-CN" dirty="0" smtClean="0"/>
              <a:t>Raw</a:t>
            </a:r>
            <a:r>
              <a:rPr lang="zh-CN" altLang="en-US" dirty="0" smtClean="0"/>
              <a:t>文件所转换得到的</a:t>
            </a:r>
            <a:r>
              <a:rPr lang="en-US" altLang="zh-CN" dirty="0" smtClean="0"/>
              <a:t>mzML</a:t>
            </a:r>
            <a:r>
              <a:rPr lang="zh-CN" altLang="en-US" dirty="0" smtClean="0"/>
              <a:t>文件</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dirty="0" smtClean="0"/>
              <a:t>GCMS</a:t>
            </a:r>
            <a:r>
              <a:rPr lang="zh-CN" altLang="en-US" dirty="0" smtClean="0"/>
              <a:t>数据只要由两部分构成：</a:t>
            </a:r>
            <a:r>
              <a:rPr lang="en-US" altLang="zh-CN" dirty="0" smtClean="0"/>
              <a:t>a. 【Peaks ROI】</a:t>
            </a:r>
            <a:r>
              <a:rPr lang="zh-CN" altLang="en-US" dirty="0" smtClean="0"/>
              <a:t>为程序基于</a:t>
            </a:r>
            <a:r>
              <a:rPr lang="en-US" altLang="zh-CN" dirty="0" smtClean="0"/>
              <a:t>GCMS</a:t>
            </a:r>
            <a:r>
              <a:rPr lang="zh-CN" altLang="en-US" dirty="0" smtClean="0"/>
              <a:t>数据的</a:t>
            </a:r>
            <a:r>
              <a:rPr lang="en-US" altLang="zh-CN" dirty="0" smtClean="0"/>
              <a:t>TIC</a:t>
            </a:r>
            <a:r>
              <a:rPr lang="zh-CN" altLang="en-US" dirty="0" smtClean="0"/>
              <a:t>图进行峰识别得到的峰列表；</a:t>
            </a:r>
            <a:r>
              <a:rPr lang="en-US" altLang="zh-CN" dirty="0" smtClean="0"/>
              <a:t>b. 【XIC】</a:t>
            </a:r>
            <a:r>
              <a:rPr lang="zh-CN" altLang="en-US" dirty="0" smtClean="0"/>
              <a:t>为</a:t>
            </a:r>
            <a:r>
              <a:rPr lang="en-US" altLang="zh-CN" dirty="0" smtClean="0"/>
              <a:t>GCMS</a:t>
            </a:r>
            <a:r>
              <a:rPr lang="zh-CN" altLang="en-US" dirty="0" smtClean="0"/>
              <a:t>数据之中所有的一级定量离子列表的</a:t>
            </a:r>
            <a:r>
              <a:rPr lang="en-US" altLang="zh-CN" dirty="0" smtClean="0"/>
              <a:t>XIC</a:t>
            </a:r>
            <a:r>
              <a:rPr lang="zh-CN" altLang="en-US" dirty="0" smtClean="0"/>
              <a:t>谱图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76190549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759983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en-US" altLang="zh-CN" dirty="0" smtClean="0"/>
              <a:t>GCMS</a:t>
            </a:r>
            <a:r>
              <a:rPr lang="zh-CN" altLang="en-US" dirty="0" smtClean="0"/>
              <a:t>的</a:t>
            </a:r>
            <a:r>
              <a:rPr lang="en-US" altLang="zh-CN" dirty="0" smtClean="0"/>
              <a:t>TIC</a:t>
            </a:r>
            <a:r>
              <a:rPr lang="zh-CN" altLang="en-US" dirty="0"/>
              <a:t>叠加</a:t>
            </a:r>
            <a:r>
              <a:rPr lang="zh-CN" altLang="en-US" dirty="0" smtClean="0"/>
              <a:t>图</a:t>
            </a:r>
            <a:endParaRPr lang="zh-CN" altLang="en-US" dirty="0" smtClean="0"/>
          </a:p>
        </p:txBody>
      </p:sp>
      <p:pic>
        <p:nvPicPr>
          <p:cNvPr id="2" name="Picture 1"/>
          <p:cNvPicPr>
            <a:picLocks noChangeAspect="1"/>
          </p:cNvPicPr>
          <p:nvPr/>
        </p:nvPicPr>
        <p:blipFill>
          <a:blip r:embed="rId5"/>
          <a:stretch>
            <a:fillRect/>
          </a:stretch>
        </p:blipFill>
        <p:spPr>
          <a:xfrm>
            <a:off x="6647384" y="1744491"/>
            <a:ext cx="16921880" cy="11910560"/>
          </a:xfrm>
          <a:prstGeom prst="rect">
            <a:avLst/>
          </a:prstGeom>
        </p:spPr>
      </p:pic>
      <p:sp>
        <p:nvSpPr>
          <p:cNvPr id="6" name="矩形 5"/>
          <p:cNvSpPr/>
          <p:nvPr/>
        </p:nvSpPr>
        <p:spPr>
          <a:xfrm>
            <a:off x="8519592" y="6785992"/>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 name="TextBox 2"/>
          <p:cNvSpPr txBox="1"/>
          <p:nvPr/>
        </p:nvSpPr>
        <p:spPr>
          <a:xfrm>
            <a:off x="696720" y="2984376"/>
            <a:ext cx="5446608"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的文件浏览器之中，将目标原始文件的复选框勾选上，选中需要进行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原始数据文件，之后通过鼠标右键菜单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 </a:t>
            </a:r>
            <a:r>
              <a:rPr lang="zh-CN" altLang="en-US" dirty="0"/>
              <a:t>叠加</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，既可以查看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GCMS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原始数据的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174026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695056" y="3185592"/>
            <a:ext cx="15343944" cy="71198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a:t>
            </a:r>
            <a:r>
              <a:rPr lang="zh-CN" altLang="en-US" sz="9600" dirty="0" smtClean="0">
                <a:latin typeface="微软雅黑" panose="020B0503020204020204" pitchFamily="34" charset="-122"/>
                <a:ea typeface="微软雅黑" panose="020B0503020204020204" pitchFamily="34" charset="-122"/>
              </a:rPr>
              <a:t>件培</a:t>
            </a:r>
            <a:r>
              <a:rPr lang="zh-CN" altLang="en-US" sz="9600" dirty="0" smtClean="0">
                <a:latin typeface="微软雅黑" panose="020B0503020204020204" pitchFamily="34" charset="-122"/>
                <a:ea typeface="微软雅黑" panose="020B0503020204020204" pitchFamily="34" charset="-122"/>
              </a:rPr>
              <a:t>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a:t>
            </a: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始数据查</a:t>
            </a: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看与可视化操</a:t>
            </a: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高级研发工程师</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9657237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2542928" y="2249488"/>
            <a:ext cx="16895651" cy="9459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简单一级定性分析</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实验室在完成数据下机之后，想要对</a:t>
            </a:r>
            <a:r>
              <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LCMS</a:t>
            </a: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原始数据之中的代谢物检测情况</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进行一些快速查看，</a:t>
            </a:r>
            <a:r>
              <a:rPr lang="zh-CN" altLang="en-US" sz="4000" b="0" dirty="0" smtClean="0">
                <a:latin typeface="微软雅黑" panose="020B0503020204020204" pitchFamily="34" charset="-122"/>
                <a:ea typeface="微软雅黑" panose="020B0503020204020204" pitchFamily="34" charset="-122"/>
              </a:rPr>
              <a:t>了解物质数量的多少以及可能有哪些代谢物组成</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定性分析流程：</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zh-CN" altLang="en-US" sz="4000" b="0" dirty="0" smtClean="0">
                <a:latin typeface="微软雅黑" panose="020B0503020204020204" pitchFamily="34" charset="-122"/>
                <a:ea typeface="微软雅黑" panose="020B0503020204020204" pitchFamily="34" charset="-122"/>
              </a:rPr>
              <a:t>解卷积获取原始数据之中的离子峰列表</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代谢物一级注释，获取可能的物质列表</a:t>
            </a:r>
            <a:endParaRPr kumimoji="0" lang="en-US" altLang="zh-CN" sz="4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742950" marR="0" indent="-742950" algn="l" defTabSz="825500" rtl="0" fontAlgn="auto" latinLnBrk="0" hangingPunct="0">
              <a:lnSpc>
                <a:spcPct val="100000"/>
              </a:lnSpc>
              <a:spcBef>
                <a:spcPts val="0"/>
              </a:spcBef>
              <a:spcAft>
                <a:spcPts val="0"/>
              </a:spcAft>
              <a:buClrTx/>
              <a:buSzTx/>
              <a:buFontTx/>
              <a:buAutoNum type="arabicPeriod"/>
            </a:pPr>
            <a:r>
              <a:rPr lang="en-US" altLang="zh-CN" sz="4000" b="0" dirty="0" smtClean="0">
                <a:latin typeface="微软雅黑" panose="020B0503020204020204" pitchFamily="34" charset="-122"/>
                <a:ea typeface="微软雅黑" panose="020B0503020204020204" pitchFamily="34" charset="-122"/>
              </a:rPr>
              <a:t>KEGG</a:t>
            </a:r>
            <a:r>
              <a:rPr lang="zh-CN" altLang="en-US" sz="4000" b="0" dirty="0" smtClean="0">
                <a:latin typeface="微软雅黑" panose="020B0503020204020204" pitchFamily="34" charset="-122"/>
                <a:ea typeface="微软雅黑" panose="020B0503020204020204" pitchFamily="34" charset="-122"/>
              </a:rPr>
              <a:t>富集分析，了解原始数据中可能的生物学功能组成</a:t>
            </a:r>
            <a:endParaRPr lang="en-US" altLang="zh-CN" sz="4000" b="0" dirty="0" smtClean="0">
              <a:latin typeface="微软雅黑" panose="020B0503020204020204" pitchFamily="34" charset="-122"/>
              <a:ea typeface="微软雅黑" panose="020B0503020204020204" pitchFamily="34" charset="-122"/>
            </a:endParaRPr>
          </a:p>
          <a:p>
            <a:pPr marL="742950" marR="0" indent="-742950" algn="l" defTabSz="825500" rtl="0" fontAlgn="auto" latinLnBrk="0" hangingPunct="0">
              <a:lnSpc>
                <a:spcPct val="100000"/>
              </a:lnSpc>
              <a:spcBef>
                <a:spcPts val="0"/>
              </a:spcBef>
              <a:spcAft>
                <a:spcPts val="0"/>
              </a:spcAft>
              <a:buClrTx/>
              <a:buSzTx/>
              <a:buFontTx/>
              <a:buAutoNum type="arabicPeriod"/>
            </a:pPr>
            <a:r>
              <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数据可视化</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00540964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5907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原始数据解卷积</a:t>
            </a:r>
            <a:endParaRPr lang="zh-CN" altLang="en-US" dirty="0" smtClean="0"/>
          </a:p>
        </p:txBody>
      </p:sp>
      <p:pic>
        <p:nvPicPr>
          <p:cNvPr id="4" name="Picture 3"/>
          <p:cNvPicPr>
            <a:picLocks noChangeAspect="1"/>
          </p:cNvPicPr>
          <p:nvPr/>
        </p:nvPicPr>
        <p:blipFill>
          <a:blip r:embed="rId5"/>
          <a:stretch>
            <a:fillRect/>
          </a:stretch>
        </p:blipFill>
        <p:spPr>
          <a:xfrm>
            <a:off x="6791400" y="1889448"/>
            <a:ext cx="17197130" cy="11421194"/>
          </a:xfrm>
          <a:prstGeom prst="rect">
            <a:avLst/>
          </a:prstGeom>
        </p:spPr>
      </p:pic>
      <p:sp>
        <p:nvSpPr>
          <p:cNvPr id="9" name="矩形 8"/>
          <p:cNvSpPr/>
          <p:nvPr/>
        </p:nvSpPr>
        <p:spPr>
          <a:xfrm>
            <a:off x="7295456" y="4625752"/>
            <a:ext cx="4680520" cy="26642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5" name="TextBox 4"/>
          <p:cNvSpPr txBox="1"/>
          <p:nvPr/>
        </p:nvSpPr>
        <p:spPr>
          <a:xfrm>
            <a:off x="886744" y="2753544"/>
            <a:ext cx="5328592"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完成原始数据的导入操作之后，在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之中，选中任意一个原始数据文件，点击右键菜单，执行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解卷积</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命令，既可以获取原始数据之中的离子峰列表信息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94269880"/>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原始数据离子峰列表</a:t>
            </a:r>
            <a:endParaRPr lang="zh-CN" altLang="en-US" dirty="0" smtClean="0"/>
          </a:p>
        </p:txBody>
      </p:sp>
      <p:sp>
        <p:nvSpPr>
          <p:cNvPr id="5" name="TextBox 4"/>
          <p:cNvSpPr txBox="1"/>
          <p:nvPr/>
        </p:nvSpPr>
        <p:spPr>
          <a:xfrm>
            <a:off x="725587" y="2826865"/>
            <a:ext cx="5328592"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执行完解卷积操作之后，可以得到一个代谢物离子峰列表，在这个结果表格之中包含有常用的定性信息：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Xcms_id</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为代谢物离子峰的唯一编号</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startAt="2"/>
            </a:pPr>
            <a:r>
              <a:rPr lang="en-US" dirty="0" err="1" smtClean="0"/>
              <a:t>Mz,rt,rtmin,rtmax</a:t>
            </a:r>
            <a:r>
              <a:rPr lang="zh-CN" altLang="en-US" dirty="0" smtClean="0"/>
              <a:t>为代谢物的离子峰在原始数据之中的一级母离子二维坐标信息</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startAt="2"/>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Area</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为代谢物的峰面积数据</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通过这个表格我们可以快速的了解到原始数据之中大概可以检测到多少个代谢物，每一个代谢物的峰面积信息等</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6287344" y="1703315"/>
            <a:ext cx="17597824" cy="11876931"/>
          </a:xfrm>
          <a:prstGeom prst="rect">
            <a:avLst/>
          </a:prstGeom>
        </p:spPr>
      </p:pic>
    </p:spTree>
    <p:extLst>
      <p:ext uri="{BB962C8B-B14F-4D97-AF65-F5344CB8AC3E}">
        <p14:creationId xmlns:p14="http://schemas.microsoft.com/office/powerpoint/2010/main" val="260312299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2">
            <a:extLst/>
          </a:blip>
          <a:stretch>
            <a:fillRect/>
          </a:stretch>
        </p:blipFill>
        <p:spPr>
          <a:xfrm>
            <a:off x="-1" y="755652"/>
            <a:ext cx="24384001" cy="952498"/>
          </a:xfrm>
          <a:prstGeom prst="rect">
            <a:avLst/>
          </a:prstGeom>
          <a:ln w="12700">
            <a:miter lim="400000"/>
          </a:ln>
        </p:spPr>
      </p:pic>
      <p:pic>
        <p:nvPicPr>
          <p:cNvPr id="154" name="图像" descr="图像"/>
          <p:cNvPicPr>
            <a:picLocks noChangeAspect="1"/>
          </p:cNvPicPr>
          <p:nvPr/>
        </p:nvPicPr>
        <p:blipFill>
          <a:blip r:embed="rId3">
            <a:extLst/>
          </a:blip>
          <a:stretch>
            <a:fillRect/>
          </a:stretch>
        </p:blipFill>
        <p:spPr>
          <a:xfrm>
            <a:off x="16960608" y="7436357"/>
            <a:ext cx="7423392" cy="6279643"/>
          </a:xfrm>
          <a:prstGeom prst="rect">
            <a:avLst/>
          </a:prstGeom>
          <a:ln w="12700">
            <a:miter lim="400000"/>
          </a:ln>
        </p:spPr>
      </p:pic>
      <p:sp>
        <p:nvSpPr>
          <p:cNvPr id="11" name="内容标题（55点75w）"/>
          <p:cNvSpPr txBox="1"/>
          <p:nvPr/>
        </p:nvSpPr>
        <p:spPr>
          <a:xfrm>
            <a:off x="740129" y="687253"/>
            <a:ext cx="3180358"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zh-CN" altLang="en-US" sz="6000" b="0" dirty="0" smtClean="0">
                <a:solidFill>
                  <a:srgbClr val="000000"/>
                </a:solidFill>
                <a:latin typeface="微软雅黑" panose="020B0503020204020204" pitchFamily="34" charset="-122"/>
                <a:ea typeface="微软雅黑" panose="020B0503020204020204" pitchFamily="34" charset="-122"/>
                <a:cs typeface="Helvetica Neue"/>
                <a:sym typeface="Helvetica Neue"/>
              </a:rPr>
              <a:t>自我介绍</a:t>
            </a:r>
            <a:endParaRPr 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endParaRPr>
          </a:p>
        </p:txBody>
      </p:sp>
      <p:sp>
        <p:nvSpPr>
          <p:cNvPr id="6" name="TextBox 5"/>
          <p:cNvSpPr txBox="1"/>
          <p:nvPr/>
        </p:nvSpPr>
        <p:spPr>
          <a:xfrm>
            <a:off x="1102768" y="2463962"/>
            <a:ext cx="21108343"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2008-2012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桂林理工大学 本科 生物技术</a:t>
            </a:r>
            <a:endParaRPr kumimoji="0" lang="en-US" altLang="zh-CN"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2012-2016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广西大</a:t>
            </a:r>
            <a:r>
              <a:rPr lang="zh-CN" altLang="en-US" sz="4400" b="0" dirty="0">
                <a:latin typeface="Microsoft YaHei" panose="020B0503020204020204" pitchFamily="34" charset="-122"/>
                <a:ea typeface="Microsoft YaHei" panose="020B0503020204020204" pitchFamily="34" charset="-122"/>
              </a:rPr>
              <a:t>学 亚热带农业生物资源保护与利用国家重点实验</a:t>
            </a:r>
            <a:r>
              <a:rPr lang="zh-CN" altLang="en-US" sz="4400" b="0" dirty="0" smtClean="0">
                <a:latin typeface="Microsoft YaHei" panose="020B0503020204020204" pitchFamily="34" charset="-122"/>
                <a:ea typeface="Microsoft YaHei" panose="020B0503020204020204" pitchFamily="34" charset="-122"/>
              </a:rPr>
              <a:t>室</a:t>
            </a:r>
            <a:endPar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lang="en-US" sz="4400" b="0" dirty="0" smtClean="0">
                <a:latin typeface="Microsoft YaHei" panose="020B0503020204020204" pitchFamily="34" charset="-122"/>
                <a:ea typeface="Microsoft YaHei" panose="020B0503020204020204" pitchFamily="34" charset="-122"/>
              </a:rPr>
              <a:t>2016-2017 </a:t>
            </a:r>
            <a:r>
              <a:rPr lang="zh-CN" altLang="en-US" sz="4400" b="0" dirty="0">
                <a:latin typeface="Microsoft YaHei" panose="020B0503020204020204" pitchFamily="34" charset="-122"/>
                <a:ea typeface="Microsoft YaHei" panose="020B0503020204020204" pitchFamily="34" charset="-122"/>
              </a:rPr>
              <a:t>国家蛋白质科学中</a:t>
            </a:r>
            <a:r>
              <a:rPr lang="zh-CN" altLang="en-US" sz="4400" b="0" dirty="0" smtClean="0">
                <a:latin typeface="Microsoft YaHei" panose="020B0503020204020204" pitchFamily="34" charset="-122"/>
                <a:ea typeface="Microsoft YaHei" panose="020B0503020204020204" pitchFamily="34" charset="-122"/>
              </a:rPr>
              <a:t>心 凤凰中心 研</a:t>
            </a:r>
            <a:r>
              <a:rPr lang="zh-CN" altLang="en-US" sz="4400" b="0" dirty="0">
                <a:latin typeface="Microsoft YaHei" panose="020B0503020204020204" pitchFamily="34" charset="-122"/>
                <a:ea typeface="Microsoft YaHei" panose="020B0503020204020204" pitchFamily="34" charset="-122"/>
              </a:rPr>
              <a:t>究助</a:t>
            </a:r>
            <a:r>
              <a:rPr lang="zh-CN" altLang="en-US" sz="4400" b="0" dirty="0" smtClean="0">
                <a:latin typeface="Microsoft YaHei" panose="020B0503020204020204" pitchFamily="34" charset="-122"/>
                <a:ea typeface="Microsoft YaHei" panose="020B0503020204020204" pitchFamily="34" charset="-122"/>
              </a:rPr>
              <a:t>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a:latin typeface="Microsoft YaHei" panose="020B0503020204020204" pitchFamily="34" charset="-122"/>
                <a:ea typeface="Microsoft YaHei" panose="020B0503020204020204" pitchFamily="34" charset="-122"/>
              </a:rPr>
              <a:t>中国人民解放军军事医学科学</a:t>
            </a:r>
            <a:r>
              <a:rPr lang="zh-CN" altLang="en-US" sz="4400" b="0" dirty="0" smtClean="0">
                <a:latin typeface="Microsoft YaHei" panose="020B0503020204020204" pitchFamily="34" charset="-122"/>
                <a:ea typeface="Microsoft YaHei" panose="020B0503020204020204" pitchFamily="34" charset="-122"/>
              </a:rPr>
              <a:t>院</a:t>
            </a:r>
            <a:r>
              <a:rPr lang="en-US" altLang="zh-CN" sz="4400" b="0" dirty="0">
                <a:latin typeface="Microsoft YaHei" panose="020B0503020204020204" pitchFamily="34" charset="-122"/>
                <a:ea typeface="Microsoft YaHei" panose="020B0503020204020204" pitchFamily="34" charset="-122"/>
              </a:rPr>
              <a:t> </a:t>
            </a:r>
            <a:r>
              <a:rPr lang="zh-CN" altLang="en-US" sz="4400" b="0" dirty="0" smtClean="0">
                <a:latin typeface="Microsoft YaHei" panose="020B0503020204020204" pitchFamily="34" charset="-122"/>
                <a:ea typeface="Microsoft YaHei" panose="020B0503020204020204" pitchFamily="34" charset="-122"/>
              </a:rPr>
              <a:t>病</a:t>
            </a:r>
            <a:r>
              <a:rPr lang="zh-CN" altLang="en-US" sz="4400" b="0" dirty="0">
                <a:latin typeface="Microsoft YaHei" panose="020B0503020204020204" pitchFamily="34" charset="-122"/>
                <a:ea typeface="Microsoft YaHei" panose="020B0503020204020204" pitchFamily="34" charset="-122"/>
              </a:rPr>
              <a:t>原微生物生物安全国家重点实验</a:t>
            </a:r>
            <a:r>
              <a:rPr lang="zh-CN" altLang="en-US" sz="4400" b="0" dirty="0" smtClean="0">
                <a:latin typeface="Microsoft YaHei" panose="020B0503020204020204" pitchFamily="34" charset="-122"/>
                <a:ea typeface="Microsoft YaHei" panose="020B0503020204020204" pitchFamily="34" charset="-122"/>
              </a:rPr>
              <a:t>室 研究助理</a:t>
            </a:r>
            <a:endParaRPr lang="en-US" altLang="zh-CN" sz="4400" b="0" dirty="0" smtClean="0">
              <a:latin typeface="Microsoft YaHei" panose="020B0503020204020204" pitchFamily="34" charset="-122"/>
              <a:ea typeface="Microsoft YaHei" panose="020B0503020204020204" pitchFamily="34" charset="-122"/>
            </a:endParaRPr>
          </a:p>
          <a:p>
            <a:pPr algn="l"/>
            <a:r>
              <a:rPr lang="en-US" sz="4400" b="0" dirty="0" smtClean="0">
                <a:latin typeface="Microsoft YaHei" panose="020B0503020204020204" pitchFamily="34" charset="-122"/>
                <a:ea typeface="Microsoft YaHei" panose="020B0503020204020204" pitchFamily="34" charset="-122"/>
              </a:rPr>
              <a:t>2016 </a:t>
            </a:r>
            <a:r>
              <a:rPr lang="zh-CN" altLang="en-US" sz="4400" b="0" dirty="0" smtClean="0">
                <a:latin typeface="Microsoft YaHei" panose="020B0503020204020204" pitchFamily="34" charset="-122"/>
                <a:ea typeface="Microsoft YaHei" panose="020B0503020204020204" pitchFamily="34" charset="-122"/>
              </a:rPr>
              <a:t>年</a:t>
            </a:r>
            <a:r>
              <a:rPr lang="zh-CN" altLang="en-US" sz="4400" b="0" dirty="0" smtClean="0">
                <a:latin typeface="Microsoft YaHei" panose="020B0503020204020204" pitchFamily="34" charset="-122"/>
                <a:ea typeface="Microsoft YaHei" panose="020B0503020204020204" pitchFamily="34" charset="-122"/>
              </a:rPr>
              <a:t>底受智核生物须涛总经理以及任总邀请进入帕诺米克从事质谱应用研发工作</a:t>
            </a:r>
            <a:endParaRPr lang="en-US" sz="4400" b="0" dirty="0" smtClean="0">
              <a:latin typeface="Microsoft YaHei" panose="020B0503020204020204" pitchFamily="34" charset="-122"/>
              <a:ea typeface="Microsoft YaHei" panose="020B0503020204020204" pitchFamily="34" charset="-122"/>
            </a:endParaRPr>
          </a:p>
          <a:p>
            <a:pPr marL="0" marR="0" indent="0" algn="l" defTabSz="825500" rtl="0" fontAlgn="auto" latinLnBrk="0" hangingPunct="0">
              <a:spcBef>
                <a:spcPts val="0"/>
              </a:spcBef>
              <a:spcAft>
                <a:spcPts val="0"/>
              </a:spcAft>
              <a:buClrTx/>
              <a:buSzTx/>
              <a:buFontTx/>
              <a:buNone/>
              <a:tabLst/>
            </a:pPr>
            <a:r>
              <a:rPr kumimoji="0" 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2017-2022 </a:t>
            </a:r>
            <a:r>
              <a:rPr kumimoji="0" lang="zh-CN" altLang="en-US" sz="4400" b="0" i="0" u="none" strike="noStrike" cap="none" spc="0" normalizeH="0" baseline="0" dirty="0" smtClean="0">
                <a:ln>
                  <a:noFill/>
                </a:ln>
                <a:solidFill>
                  <a:srgbClr val="000000"/>
                </a:solidFill>
                <a:effectLst/>
                <a:uFillTx/>
                <a:latin typeface="Microsoft YaHei" panose="020B0503020204020204" pitchFamily="34" charset="-122"/>
                <a:ea typeface="Microsoft YaHei" panose="020B0503020204020204" pitchFamily="34" charset="-122"/>
                <a:sym typeface="Helvetica Neue"/>
              </a:rPr>
              <a:t>苏州帕诺米克生物医药科技有限公司 高级研发工程师</a:t>
            </a:r>
            <a:endParaRPr kumimoji="0" lang="en-US" sz="4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2" name="TextBox 1"/>
          <p:cNvSpPr txBox="1"/>
          <p:nvPr/>
        </p:nvSpPr>
        <p:spPr>
          <a:xfrm>
            <a:off x="958752" y="8082136"/>
            <a:ext cx="20634859"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buFont typeface="+mj-lt"/>
              <a:buAutoNum type="arabicPeriod"/>
            </a:pPr>
            <a:r>
              <a:rPr lang="en-US" dirty="0" smtClean="0">
                <a:solidFill>
                  <a:schemeClr val="tx1"/>
                </a:solidFill>
              </a:rPr>
              <a:t>Xiang-Na </a:t>
            </a:r>
            <a:r>
              <a:rPr lang="en-US" dirty="0" err="1">
                <a:solidFill>
                  <a:schemeClr val="tx1"/>
                </a:solidFill>
              </a:rPr>
              <a:t>Niu</a:t>
            </a:r>
            <a:r>
              <a:rPr lang="en-US" dirty="0">
                <a:solidFill>
                  <a:schemeClr val="tx1"/>
                </a:solidFill>
              </a:rPr>
              <a:t>, </a:t>
            </a:r>
            <a:r>
              <a:rPr lang="en-US" dirty="0" err="1">
                <a:solidFill>
                  <a:schemeClr val="tx1"/>
                </a:solidFill>
              </a:rPr>
              <a:t>Zhi-Qiong</a:t>
            </a:r>
            <a:r>
              <a:rPr lang="en-US" dirty="0">
                <a:solidFill>
                  <a:schemeClr val="tx1"/>
                </a:solidFill>
              </a:rPr>
              <a:t> Wei, Hai-Fan Zou, </a:t>
            </a:r>
            <a:r>
              <a:rPr lang="en-US" dirty="0" err="1">
                <a:solidFill>
                  <a:schemeClr val="tx1"/>
                </a:solidFill>
              </a:rPr>
              <a:t>Gui</a:t>
            </a:r>
            <a:r>
              <a:rPr lang="en-US" dirty="0">
                <a:solidFill>
                  <a:schemeClr val="tx1"/>
                </a:solidFill>
              </a:rPr>
              <a:t>-Gang Xie, Feng Wu, Kang-</a:t>
            </a:r>
            <a:r>
              <a:rPr lang="en-US" dirty="0" err="1">
                <a:solidFill>
                  <a:schemeClr val="tx1"/>
                </a:solidFill>
              </a:rPr>
              <a:t>Jia</a:t>
            </a:r>
            <a:r>
              <a:rPr lang="en-US" dirty="0">
                <a:solidFill>
                  <a:schemeClr val="tx1"/>
                </a:solidFill>
              </a:rPr>
              <a:t> Li, Wei Jiang, Ji-Liang Tang, Yong-</a:t>
            </a:r>
            <a:r>
              <a:rPr lang="en-US" dirty="0" err="1">
                <a:solidFill>
                  <a:schemeClr val="tx1"/>
                </a:solidFill>
              </a:rPr>
              <a:t>Qiang</a:t>
            </a:r>
            <a:r>
              <a:rPr lang="en-US" dirty="0">
                <a:solidFill>
                  <a:schemeClr val="tx1"/>
                </a:solidFill>
              </a:rPr>
              <a:t> He; Complete sequence and detailed analysis of the first indigenous plasmid from Xanthomonas </a:t>
            </a:r>
            <a:r>
              <a:rPr lang="en-US" dirty="0" err="1">
                <a:solidFill>
                  <a:schemeClr val="tx1"/>
                </a:solidFill>
              </a:rPr>
              <a:t>oryzae</a:t>
            </a:r>
            <a:r>
              <a:rPr lang="en-US" dirty="0">
                <a:solidFill>
                  <a:schemeClr val="tx1"/>
                </a:solidFill>
              </a:rPr>
              <a:t> pv. </a:t>
            </a:r>
            <a:r>
              <a:rPr lang="en-US" dirty="0" err="1">
                <a:solidFill>
                  <a:schemeClr val="tx1"/>
                </a:solidFill>
              </a:rPr>
              <a:t>Oryzicola</a:t>
            </a:r>
            <a:r>
              <a:rPr lang="en-US" dirty="0">
                <a:solidFill>
                  <a:schemeClr val="tx1"/>
                </a:solidFill>
              </a:rPr>
              <a:t>, BMC Microbiol. 2015, 15: 233</a:t>
            </a:r>
            <a:r>
              <a:rPr lang="en-US" dirty="0" smtClean="0">
                <a:solidFill>
                  <a:schemeClr val="tx1"/>
                </a:solidFill>
              </a:rPr>
              <a:t>. </a:t>
            </a:r>
            <a:endParaRPr lang="en-US" dirty="0">
              <a:solidFill>
                <a:schemeClr val="tx1"/>
              </a:solidFill>
            </a:endParaRP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Dan Feng, </a:t>
            </a:r>
            <a:r>
              <a:rPr lang="en-US" dirty="0" err="1">
                <a:solidFill>
                  <a:schemeClr val="tx1"/>
                </a:solidFill>
              </a:rPr>
              <a:t>Yigang</a:t>
            </a:r>
            <a:r>
              <a:rPr lang="en-US" dirty="0">
                <a:solidFill>
                  <a:schemeClr val="tx1"/>
                </a:solidFill>
              </a:rPr>
              <a:t> Tong; Dynamic Forecasting of Zika Epidemics Using Google Trends, PLOS ONE. 2017, 12(1): e0165085; </a:t>
            </a:r>
          </a:p>
          <a:p>
            <a:pPr marL="514350" indent="-514350" algn="l">
              <a:buFont typeface="+mj-lt"/>
              <a:buAutoNum type="arabicPeriod"/>
            </a:pPr>
            <a:r>
              <a:rPr lang="en-US" dirty="0" smtClean="0">
                <a:solidFill>
                  <a:schemeClr val="tx1"/>
                </a:solidFill>
              </a:rPr>
              <a:t>Yue </a:t>
            </a:r>
            <a:r>
              <a:rPr lang="en-US" dirty="0" err="1">
                <a:solidFill>
                  <a:schemeClr val="tx1"/>
                </a:solidFill>
              </a:rPr>
              <a:t>Teng</a:t>
            </a:r>
            <a:r>
              <a:rPr lang="en-US" dirty="0">
                <a:solidFill>
                  <a:schemeClr val="tx1"/>
                </a:solidFill>
              </a:rPr>
              <a:t>, Dehua Bi, Guigang Xie, Yuan </a:t>
            </a:r>
            <a:r>
              <a:rPr lang="en-US" dirty="0" err="1">
                <a:solidFill>
                  <a:schemeClr val="tx1"/>
                </a:solidFill>
              </a:rPr>
              <a:t>Jin</a:t>
            </a:r>
            <a:r>
              <a:rPr lang="en-US" dirty="0">
                <a:solidFill>
                  <a:schemeClr val="tx1"/>
                </a:solidFill>
              </a:rPr>
              <a:t>, Yong Huang, </a:t>
            </a:r>
            <a:r>
              <a:rPr lang="en-US" dirty="0" err="1">
                <a:solidFill>
                  <a:schemeClr val="tx1"/>
                </a:solidFill>
              </a:rPr>
              <a:t>Baihan</a:t>
            </a:r>
            <a:r>
              <a:rPr lang="en-US" dirty="0">
                <a:solidFill>
                  <a:schemeClr val="tx1"/>
                </a:solidFill>
              </a:rPr>
              <a:t> Lin, Xiaoping An, </a:t>
            </a:r>
            <a:r>
              <a:rPr lang="en-US" dirty="0" err="1">
                <a:solidFill>
                  <a:schemeClr val="tx1"/>
                </a:solidFill>
              </a:rPr>
              <a:t>Yigang</a:t>
            </a:r>
            <a:r>
              <a:rPr lang="en-US" dirty="0">
                <a:solidFill>
                  <a:schemeClr val="tx1"/>
                </a:solidFill>
              </a:rPr>
              <a:t> Tong, Dan Feng; Model-informed risk assessment for Zika virus outbreaks in the Asia-Pacific regions, Journal of Infection. 2017, 74(5): 484-491</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2054207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 name="Picture 5"/>
          <p:cNvPicPr>
            <a:picLocks noChangeAspect="1"/>
          </p:cNvPicPr>
          <p:nvPr/>
        </p:nvPicPr>
        <p:blipFill>
          <a:blip r:embed="rId4"/>
          <a:stretch>
            <a:fillRect/>
          </a:stretch>
        </p:blipFill>
        <p:spPr>
          <a:xfrm>
            <a:off x="11183888" y="0"/>
            <a:ext cx="14325736" cy="9601949"/>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04625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代谢物一级注释</a:t>
            </a:r>
            <a:endParaRPr lang="zh-CN" altLang="en-US" dirty="0" smtClean="0"/>
          </a:p>
        </p:txBody>
      </p:sp>
      <p:pic>
        <p:nvPicPr>
          <p:cNvPr id="3" name="Picture 2"/>
          <p:cNvPicPr>
            <a:picLocks noChangeAspect="1"/>
          </p:cNvPicPr>
          <p:nvPr/>
        </p:nvPicPr>
        <p:blipFill>
          <a:blip r:embed="rId6"/>
          <a:stretch>
            <a:fillRect/>
          </a:stretch>
        </p:blipFill>
        <p:spPr>
          <a:xfrm>
            <a:off x="7158401" y="1744491"/>
            <a:ext cx="3600400" cy="2685248"/>
          </a:xfrm>
          <a:prstGeom prst="rect">
            <a:avLst/>
          </a:prstGeom>
        </p:spPr>
      </p:pic>
      <p:pic>
        <p:nvPicPr>
          <p:cNvPr id="4" name="Picture 3"/>
          <p:cNvPicPr>
            <a:picLocks noChangeAspect="1"/>
          </p:cNvPicPr>
          <p:nvPr/>
        </p:nvPicPr>
        <p:blipFill>
          <a:blip r:embed="rId7"/>
          <a:stretch>
            <a:fillRect/>
          </a:stretch>
        </p:blipFill>
        <p:spPr>
          <a:xfrm>
            <a:off x="6863408" y="9591853"/>
            <a:ext cx="5513822" cy="3888432"/>
          </a:xfrm>
          <a:prstGeom prst="rect">
            <a:avLst/>
          </a:prstGeom>
        </p:spPr>
      </p:pic>
      <p:pic>
        <p:nvPicPr>
          <p:cNvPr id="7" name="Picture 6"/>
          <p:cNvPicPr>
            <a:picLocks noChangeAspect="1"/>
          </p:cNvPicPr>
          <p:nvPr/>
        </p:nvPicPr>
        <p:blipFill>
          <a:blip r:embed="rId8"/>
          <a:stretch>
            <a:fillRect/>
          </a:stretch>
        </p:blipFill>
        <p:spPr>
          <a:xfrm>
            <a:off x="15648384" y="4575292"/>
            <a:ext cx="15182871" cy="10306621"/>
          </a:xfrm>
          <a:prstGeom prst="rect">
            <a:avLst/>
          </a:prstGeom>
        </p:spPr>
      </p:pic>
      <p:sp>
        <p:nvSpPr>
          <p:cNvPr id="8" name="TextBox 7"/>
          <p:cNvSpPr txBox="1"/>
          <p:nvPr/>
        </p:nvSpPr>
        <p:spPr>
          <a:xfrm>
            <a:off x="377171" y="1961456"/>
            <a:ext cx="6197704"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可以快速的进行代谢物一级注释，了解原始数据之中可能存在有哪些代谢物表达信息</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（由于一级注释的假阳性较高，本功能仅适用于简单的定性分析）</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在解卷积表格上通过鼠标右键菜单，执行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之中，我们对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【Peak List Annotation】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这一个操作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程序将会把</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列之中的离子质荷比列表传递至一级注释程序页面，我们在页面中设置一些参数信息即可（离子模式，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误差，数据库选择）执行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命令</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完成一级搜索注释后，我们可以得到一个物质结果列表，在这个列表之中包含有一级母离子的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信息，以及代谢物的一些简单注释信息</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325272" y="472552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椭圆 9"/>
          <p:cNvSpPr/>
          <p:nvPr/>
        </p:nvSpPr>
        <p:spPr>
          <a:xfrm>
            <a:off x="9271131" y="861327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060388" y="307426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5432360" y="1097617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44281152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 name="Picture 8"/>
          <p:cNvPicPr>
            <a:picLocks noChangeAspect="1"/>
          </p:cNvPicPr>
          <p:nvPr/>
        </p:nvPicPr>
        <p:blipFill>
          <a:blip r:embed="rId4"/>
          <a:stretch>
            <a:fillRect/>
          </a:stretch>
        </p:blipFill>
        <p:spPr>
          <a:xfrm>
            <a:off x="13056096" y="3726043"/>
            <a:ext cx="14253567" cy="10112987"/>
          </a:xfrm>
          <a:prstGeom prst="rect">
            <a:avLst/>
          </a:prstGeom>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2323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通路富集计算</a:t>
            </a:r>
            <a:endParaRPr lang="zh-CN" altLang="en-US" dirty="0" smtClean="0"/>
          </a:p>
        </p:txBody>
      </p:sp>
      <p:sp>
        <p:nvSpPr>
          <p:cNvPr id="8" name="TextBox 7"/>
          <p:cNvSpPr txBox="1"/>
          <p:nvPr/>
        </p:nvSpPr>
        <p:spPr>
          <a:xfrm>
            <a:off x="498049" y="2902332"/>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代谢物的注释结果基础上，我们可以根据</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代谢物编号列表进行快速</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代谢通路富集计算，了解原始数据所可能包含的生物学功能信息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在代谢物注释结果表格上，通过鼠标右键菜单，选择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【Actions】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在弹出来的对话框中，我们针对</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kegg_id</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列应用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 Enrichment】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分析</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执行对应的操作命令后，程序会根据所获取的</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代谢物编号列表进行代谢通路的富集计算</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8458436" y="52223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17376576" y="455865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2" name="Picture 1"/>
          <p:cNvPicPr>
            <a:picLocks noChangeAspect="1"/>
          </p:cNvPicPr>
          <p:nvPr/>
        </p:nvPicPr>
        <p:blipFill>
          <a:blip r:embed="rId6"/>
          <a:stretch>
            <a:fillRect/>
          </a:stretch>
        </p:blipFill>
        <p:spPr>
          <a:xfrm>
            <a:off x="7958496" y="665312"/>
            <a:ext cx="4874109" cy="4320480"/>
          </a:xfrm>
          <a:prstGeom prst="rect">
            <a:avLst/>
          </a:prstGeom>
        </p:spPr>
      </p:pic>
      <p:pic>
        <p:nvPicPr>
          <p:cNvPr id="5" name="Picture 4"/>
          <p:cNvPicPr>
            <a:picLocks noChangeAspect="1"/>
          </p:cNvPicPr>
          <p:nvPr/>
        </p:nvPicPr>
        <p:blipFill>
          <a:blip r:embed="rId7"/>
          <a:stretch>
            <a:fillRect/>
          </a:stretch>
        </p:blipFill>
        <p:spPr>
          <a:xfrm>
            <a:off x="7316939" y="7146032"/>
            <a:ext cx="5599329" cy="3959251"/>
          </a:xfrm>
          <a:prstGeom prst="rect">
            <a:avLst/>
          </a:prstGeom>
        </p:spPr>
      </p:pic>
      <p:sp>
        <p:nvSpPr>
          <p:cNvPr id="17" name="椭圆 9"/>
          <p:cNvSpPr/>
          <p:nvPr/>
        </p:nvSpPr>
        <p:spPr>
          <a:xfrm>
            <a:off x="8807624" y="1138050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39275710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567302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KEGG</a:t>
            </a:r>
            <a:r>
              <a:rPr lang="zh-CN" altLang="en-US" dirty="0" smtClean="0"/>
              <a:t>通路图</a:t>
            </a:r>
            <a:endParaRPr lang="zh-CN" altLang="en-US" dirty="0" smtClean="0"/>
          </a:p>
        </p:txBody>
      </p:sp>
      <p:sp>
        <p:nvSpPr>
          <p:cNvPr id="8" name="TextBox 7"/>
          <p:cNvSpPr txBox="1"/>
          <p:nvPr/>
        </p:nvSpPr>
        <p:spPr>
          <a:xfrm>
            <a:off x="934354" y="3401616"/>
            <a:ext cx="6197704" cy="42575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【View】</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在打开的通路图之中，蓝色的点为我们的原始数据之中所注释得到的代谢物列表结果</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椭圆 9"/>
          <p:cNvSpPr/>
          <p:nvPr/>
        </p:nvSpPr>
        <p:spPr>
          <a:xfrm>
            <a:off x="7367464" y="125887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pic>
        <p:nvPicPr>
          <p:cNvPr id="3" name="Picture 2"/>
          <p:cNvPicPr>
            <a:picLocks noChangeAspect="1"/>
          </p:cNvPicPr>
          <p:nvPr/>
        </p:nvPicPr>
        <p:blipFill>
          <a:blip r:embed="rId5"/>
          <a:stretch>
            <a:fillRect/>
          </a:stretch>
        </p:blipFill>
        <p:spPr>
          <a:xfrm>
            <a:off x="8272922" y="409862"/>
            <a:ext cx="5851597" cy="3711834"/>
          </a:xfrm>
          <a:prstGeom prst="rect">
            <a:avLst/>
          </a:prstGeom>
        </p:spPr>
      </p:pic>
      <p:pic>
        <p:nvPicPr>
          <p:cNvPr id="4" name="Picture 3"/>
          <p:cNvPicPr>
            <a:picLocks noChangeAspect="1"/>
          </p:cNvPicPr>
          <p:nvPr/>
        </p:nvPicPr>
        <p:blipFill>
          <a:blip r:embed="rId6"/>
          <a:stretch>
            <a:fillRect/>
          </a:stretch>
        </p:blipFill>
        <p:spPr>
          <a:xfrm>
            <a:off x="8081179" y="4121696"/>
            <a:ext cx="15453912" cy="10926536"/>
          </a:xfrm>
          <a:prstGeom prst="rect">
            <a:avLst/>
          </a:prstGeom>
        </p:spPr>
      </p:pic>
      <p:sp>
        <p:nvSpPr>
          <p:cNvPr id="17" name="椭圆 9"/>
          <p:cNvSpPr/>
          <p:nvPr/>
        </p:nvSpPr>
        <p:spPr>
          <a:xfrm>
            <a:off x="17088544" y="18355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435415851"/>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41682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en-US" altLang="zh-CN" dirty="0" smtClean="0"/>
              <a:t>KEGG</a:t>
            </a:r>
            <a:r>
              <a:rPr lang="zh-CN" altLang="en-US" dirty="0" smtClean="0"/>
              <a:t>富集结果统计</a:t>
            </a:r>
            <a:endParaRPr lang="zh-CN" altLang="en-US" dirty="0" smtClean="0"/>
          </a:p>
        </p:txBody>
      </p:sp>
      <p:sp>
        <p:nvSpPr>
          <p:cNvPr id="8" name="TextBox 7"/>
          <p:cNvSpPr txBox="1"/>
          <p:nvPr/>
        </p:nvSpPr>
        <p:spPr>
          <a:xfrm>
            <a:off x="643849" y="2675694"/>
            <a:ext cx="6197704"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代谢通路富集计算结果的基础上，我们在结果表格之中可以通过右键菜单，</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选中</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【Visualize】</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菜单，既可以查看对应的代谢通路的富集情况</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在打开的数据可视化对话框之中，我们切换至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【summary】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标签页，选择可视化的类型为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en-US" altLang="zh-CN" sz="3000" b="1" i="0" u="none" strike="noStrike" cap="none" spc="0" normalizeH="0" dirty="0" smtClean="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dirty="0" smtClean="0">
                <a:ln>
                  <a:noFill/>
                </a:ln>
                <a:solidFill>
                  <a:srgbClr val="000000"/>
                </a:solidFill>
                <a:effectLst/>
                <a:uFillTx/>
                <a:latin typeface="Helvetica Neue"/>
                <a:ea typeface="Helvetica Neue"/>
                <a:cs typeface="Helvetica Neue"/>
                <a:sym typeface="Helvetica Neue"/>
              </a:rPr>
              <a:t>富集条形图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0" marR="0" indent="0" algn="l" defTabSz="825500" rtl="0" fontAlgn="auto" latinLnBrk="0" hangingPunct="0">
              <a:lnSpc>
                <a:spcPct val="100000"/>
              </a:lnSpc>
              <a:spcBef>
                <a:spcPts val="0"/>
              </a:spcBef>
              <a:spcAft>
                <a:spcPts val="0"/>
              </a:spcAft>
              <a:buClrTx/>
              <a:buSzTx/>
              <a:buFontTx/>
              <a:buNone/>
            </a:pPr>
            <a:endParaRPr lang="en-US" dirty="0"/>
          </a:p>
          <a:p>
            <a:pPr marL="0" marR="0" indent="0" algn="l" defTabSz="825500" rtl="0" fontAlgn="auto" latinLnBrk="0" hangingPunct="0">
              <a:lnSpc>
                <a:spcPct val="100000"/>
              </a:lnSpc>
              <a:spcBef>
                <a:spcPts val="0"/>
              </a:spcBef>
              <a:spcAft>
                <a:spcPts val="0"/>
              </a:spcAft>
              <a:buClrTx/>
              <a:buSzTx/>
              <a:buFontTx/>
              <a:buNone/>
            </a:pPr>
            <a:r>
              <a:rPr kumimoji="0" 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3.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执行可视化，将可以得到一个用于描述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通路富集显著性分布的条形图：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a:t>
            </a:r>
            <a:r>
              <a:rPr lang="zh-CN" altLang="en-US" dirty="0" smtClean="0"/>
              <a:t>轴坐标为富集计算的</a:t>
            </a:r>
            <a:r>
              <a:rPr lang="en-US" altLang="zh-CN" dirty="0" smtClean="0"/>
              <a:t>pvalue</a:t>
            </a:r>
            <a:r>
              <a:rPr lang="zh-CN" altLang="en-US" dirty="0" smtClean="0"/>
              <a:t>的</a:t>
            </a:r>
            <a:r>
              <a:rPr lang="en-US" altLang="zh-CN" dirty="0" smtClean="0"/>
              <a:t>-log10</a:t>
            </a:r>
            <a:r>
              <a:rPr lang="zh-CN" altLang="en-US" dirty="0" smtClean="0"/>
              <a:t>转换结果；</a:t>
            </a:r>
            <a:r>
              <a:rPr lang="en-US" altLang="zh-CN" dirty="0" smtClean="0"/>
              <a:t>Y</a:t>
            </a:r>
            <a:r>
              <a:rPr lang="zh-CN" altLang="en-US" dirty="0" smtClean="0"/>
              <a:t>轴坐标为通路名称</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5"/>
          <a:stretch>
            <a:fillRect/>
          </a:stretch>
        </p:blipFill>
        <p:spPr>
          <a:xfrm>
            <a:off x="8285836" y="2059024"/>
            <a:ext cx="4464496" cy="3286567"/>
          </a:xfrm>
          <a:prstGeom prst="rect">
            <a:avLst/>
          </a:prstGeom>
        </p:spPr>
      </p:pic>
      <p:pic>
        <p:nvPicPr>
          <p:cNvPr id="5" name="Picture 4"/>
          <p:cNvPicPr>
            <a:picLocks noChangeAspect="1"/>
          </p:cNvPicPr>
          <p:nvPr/>
        </p:nvPicPr>
        <p:blipFill>
          <a:blip r:embed="rId6"/>
          <a:stretch>
            <a:fillRect/>
          </a:stretch>
        </p:blipFill>
        <p:spPr>
          <a:xfrm>
            <a:off x="7583488" y="7002016"/>
            <a:ext cx="5869192" cy="5616624"/>
          </a:xfrm>
          <a:prstGeom prst="rect">
            <a:avLst/>
          </a:prstGeom>
        </p:spPr>
      </p:pic>
      <p:pic>
        <p:nvPicPr>
          <p:cNvPr id="6" name="Picture 5"/>
          <p:cNvPicPr>
            <a:picLocks noChangeAspect="1"/>
          </p:cNvPicPr>
          <p:nvPr/>
        </p:nvPicPr>
        <p:blipFill>
          <a:blip r:embed="rId7"/>
          <a:stretch>
            <a:fillRect/>
          </a:stretch>
        </p:blipFill>
        <p:spPr>
          <a:xfrm>
            <a:off x="13573663" y="2825552"/>
            <a:ext cx="14908941" cy="10602416"/>
          </a:xfrm>
          <a:prstGeom prst="rect">
            <a:avLst/>
          </a:prstGeom>
        </p:spPr>
      </p:pic>
      <p:sp>
        <p:nvSpPr>
          <p:cNvPr id="13" name="椭圆 9"/>
          <p:cNvSpPr/>
          <p:nvPr/>
        </p:nvSpPr>
        <p:spPr>
          <a:xfrm>
            <a:off x="8015536" y="174717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9"/>
          <p:cNvSpPr/>
          <p:nvPr/>
        </p:nvSpPr>
        <p:spPr>
          <a:xfrm>
            <a:off x="9034500" y="596834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椭圆 9"/>
          <p:cNvSpPr/>
          <p:nvPr/>
        </p:nvSpPr>
        <p:spPr>
          <a:xfrm>
            <a:off x="14352240" y="1745474"/>
            <a:ext cx="698376" cy="716433"/>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1184384125"/>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5394760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1867</TotalTime>
  <Words>4846</Words>
  <Application>Microsoft Office PowerPoint</Application>
  <PresentationFormat>Custom</PresentationFormat>
  <Paragraphs>298</Paragraphs>
  <Slides>34</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Helvetica Neue</vt:lpstr>
      <vt:lpstr>Helvetica Neue Light</vt:lpstr>
      <vt:lpstr>Helvetica Neue Medium</vt:lpstr>
      <vt:lpstr>HYQiHei-FES</vt:lpstr>
      <vt:lpstr>HYQiHei-GEW</vt:lpstr>
      <vt:lpstr>Microsoft YaHei</vt:lpstr>
      <vt:lpstr>Microsoft YaHei</vt:lpstr>
      <vt:lpstr>汉仪旗黑-65S</vt:lpstr>
      <vt:lpstr>汉仪旗黑-70S</vt:lpstr>
      <vt:lpstr>Cambria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guigang xie</cp:lastModifiedBy>
  <cp:revision>1032</cp:revision>
  <dcterms:created xsi:type="dcterms:W3CDTF">2022-01-10T02:34:09Z</dcterms:created>
  <dcterms:modified xsi:type="dcterms:W3CDTF">2022-06-30T18:24:25Z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